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Nunito" panose="020B0604020202020204" charset="0"/>
      <p:regular r:id="rId22"/>
      <p:bold r:id="rId23"/>
      <p:italic r:id="rId24"/>
      <p:boldItalic r:id="rId25"/>
    </p:embeddedFont>
    <p:embeddedFont>
      <p:font typeface="Indie Flower" panose="020B0604020202020204" charset="0"/>
      <p:regular r:id="rId26"/>
    </p:embeddedFont>
    <p:embeddedFont>
      <p:font typeface="Impact" panose="020B0806030902050204" pitchFamily="3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55yCtC/fhM3MbIgFpQzhI4N1J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5660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3674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7215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783f0391e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783f0391e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0561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35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0345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159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8329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5963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7d368bfe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07d368bfe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236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7cfb50de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07cfb50de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499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7" name="Google Shape;2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1245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783f0391e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0" name="Google Shape;90;g10783f0391e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0753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783f0391e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8" name="Google Shape;98;g10783f0391e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7523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783f0391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4" name="Google Shape;104;g10783f0391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9989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851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2149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7406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0980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479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ghtwords.com/sight-words/dolch/#list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Image result for reading border 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4267200" y="381000"/>
            <a:ext cx="39624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School 174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65-10 Dieterle Crescent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Rego Park, NY 11374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Phone (718) 897-7006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ps174.org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Mrs. Karin Kelly, Principal		                       </a:t>
            </a:r>
            <a:b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Mrs. Kerstin Kobetitsch, A. 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57200" y="2742337"/>
            <a:ext cx="81534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unito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Moving into </a:t>
            </a:r>
            <a:br>
              <a:rPr lang="en-US"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“Just-Right” Books</a:t>
            </a:r>
            <a:endParaRPr sz="6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762000" y="4953000"/>
            <a:ext cx="7620000" cy="112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Nunito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By Kindergarten Teachers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00"/>
              <a:buFont typeface="Nunito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For Kindergarten Parents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>
            <a:spLocks noGrp="1"/>
          </p:cNvSpPr>
          <p:nvPr>
            <p:ph type="body" idx="1"/>
          </p:nvPr>
        </p:nvSpPr>
        <p:spPr>
          <a:xfrm>
            <a:off x="258975" y="685800"/>
            <a:ext cx="8608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1000"/>
              <a:buFont typeface="Arial"/>
              <a:buNone/>
            </a:pPr>
            <a:r>
              <a:rPr lang="en-US" sz="5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Students start to identify </a:t>
            </a:r>
            <a:endParaRPr sz="5000" b="0" i="0" u="none" strike="noStrike" cap="non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1000"/>
              <a:buFont typeface="Arial"/>
              <a:buNone/>
            </a:pPr>
            <a:r>
              <a:rPr lang="en-US" sz="5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5000" b="1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sight words</a:t>
            </a:r>
            <a:r>
              <a:rPr lang="en-US" sz="5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endParaRPr sz="5000" b="0" i="0" u="none" strike="noStrike" cap="non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1000"/>
              <a:buFont typeface="Arial"/>
              <a:buNone/>
            </a:pPr>
            <a:r>
              <a:rPr lang="en-US" sz="5000" b="0" i="0" u="sng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without </a:t>
            </a:r>
            <a:r>
              <a:rPr lang="en-US" sz="5000" u="sng">
                <a:solidFill>
                  <a:srgbClr val="009900"/>
                </a:solidFill>
              </a:rPr>
              <a:t>sounding them out</a:t>
            </a:r>
            <a:r>
              <a:rPr lang="en-US" sz="5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4200"/>
          </a:p>
          <a:p>
            <a:pPr marL="342900" marR="0" lvl="0" indent="0" algn="ctr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8" descr="Image result for Kindergarten word w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225" y="3159595"/>
            <a:ext cx="4859547" cy="257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783f0391e_2_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Sight Words</a:t>
            </a:r>
            <a:endParaRPr sz="5000"/>
          </a:p>
        </p:txBody>
      </p:sp>
      <p:sp>
        <p:nvSpPr>
          <p:cNvPr id="166" name="Google Shape;166;g10783f0391e_2_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Sight words are common words that students are taught to recognize instantly.  These words usually cannot be “tapped or sounded out”.  Students learn to recognize them by sight.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chemeClr val="hlink"/>
                </a:solidFill>
                <a:hlinkClick r:id="rId3"/>
              </a:rPr>
              <a:t>https://sightwords.com/sight-words/dolch/#lists</a:t>
            </a:r>
            <a:endParaRPr sz="29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457200" y="158931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4400"/>
              <a:buFont typeface="Arial"/>
              <a:buNone/>
            </a:pPr>
            <a:r>
              <a:rPr lang="en-US">
                <a:solidFill>
                  <a:srgbClr val="009900"/>
                </a:solidFill>
              </a:rPr>
              <a:t>In “D” books, children begin to identify the story elements. They discuss characters, setting, beginning, middle, and end.</a:t>
            </a:r>
            <a:br>
              <a:rPr lang="en-US">
                <a:solidFill>
                  <a:srgbClr val="009900"/>
                </a:solidFill>
              </a:rPr>
            </a:br>
            <a:endParaRPr/>
          </a:p>
        </p:txBody>
      </p:sp>
      <p:pic>
        <p:nvPicPr>
          <p:cNvPr id="172" name="Google Shape;172;p9" descr="A group of people sitting at a table eating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657600"/>
            <a:ext cx="2148191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 descr="A picture containing text, indoo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3937" y="4800600"/>
            <a:ext cx="2084717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3657600"/>
            <a:ext cx="2293776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9" descr="A picture containing text, in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34200" y="4800600"/>
            <a:ext cx="2081389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4400"/>
              <a:buFont typeface="Arial"/>
              <a:buNone/>
            </a:pPr>
            <a:r>
              <a:rPr lang="en-US">
                <a:solidFill>
                  <a:srgbClr val="009900"/>
                </a:solidFill>
              </a:rPr>
              <a:t>“D” books may contain dialogue between characters and elicit different feelings. There is less visual support for decoding.</a:t>
            </a:r>
            <a:endParaRPr/>
          </a:p>
        </p:txBody>
      </p:sp>
      <p:pic>
        <p:nvPicPr>
          <p:cNvPr id="181" name="Google Shape;181;p10" descr="Image result for clipart dialogue childr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9600" y="3569475"/>
            <a:ext cx="3103075" cy="310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 txBox="1">
            <a:spLocks noGrp="1"/>
          </p:cNvSpPr>
          <p:nvPr>
            <p:ph type="title"/>
          </p:nvPr>
        </p:nvSpPr>
        <p:spPr>
          <a:xfrm>
            <a:off x="457200" y="345001"/>
            <a:ext cx="8229600" cy="110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level is my child?</a:t>
            </a: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body" idx="1"/>
          </p:nvPr>
        </p:nvSpPr>
        <p:spPr>
          <a:xfrm>
            <a:off x="457200" y="1799400"/>
            <a:ext cx="8229600" cy="4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Children are assessed (tested) to determine what level is “just right.”  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includes </a:t>
            </a:r>
            <a:endParaRPr/>
          </a:p>
          <a:p>
            <a:pPr marL="1143000" marR="0" lvl="2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reading the words correctly</a:t>
            </a: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</a:t>
            </a: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endParaRPr/>
          </a:p>
          <a:p>
            <a:pPr marL="1143000" marR="0" lvl="2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demonstrating</a:t>
            </a: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comprehension  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sz="2400">
              <a:solidFill>
                <a:schemeClr val="dk2"/>
              </a:solidFill>
            </a:endParaRPr>
          </a:p>
          <a:p>
            <a:pPr marL="342900" marR="0" lvl="0" indent="-88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400"/>
              <a:t>Children need to be able to answer some comprehension questions and retell key details of the story in order to move to the next reading level.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2" descr="Image result for clipart student reading comprehen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5322" y="4534395"/>
            <a:ext cx="2590800" cy="194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2" descr="Image result for clipart student reading comprehens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0800" y="294626"/>
            <a:ext cx="3810000" cy="138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>
            <a:spLocks noGrp="1"/>
          </p:cNvSpPr>
          <p:nvPr>
            <p:ph type="title"/>
          </p:nvPr>
        </p:nvSpPr>
        <p:spPr>
          <a:xfrm>
            <a:off x="115250" y="69150"/>
            <a:ext cx="90288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level meets the standards?</a:t>
            </a: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-US" sz="3600"/>
              <a:t>(</a:t>
            </a: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3600"/>
              <a:t>e’ll explain on the next slide.)</a:t>
            </a: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295400"/>
            <a:ext cx="8344930" cy="521125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3"/>
          <p:cNvSpPr/>
          <p:nvPr/>
        </p:nvSpPr>
        <p:spPr>
          <a:xfrm>
            <a:off x="7543800" y="1676400"/>
            <a:ext cx="9144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3"/>
          <p:cNvSpPr/>
          <p:nvPr/>
        </p:nvSpPr>
        <p:spPr>
          <a:xfrm>
            <a:off x="457200" y="1676400"/>
            <a:ext cx="9144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07d368bfe9_1_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did that chart mean?</a:t>
            </a:r>
            <a:endParaRPr/>
          </a:p>
        </p:txBody>
      </p:sp>
      <p:sp>
        <p:nvSpPr>
          <p:cNvPr id="208" name="Google Shape;208;g107d368bfe9_1_0"/>
          <p:cNvSpPr txBox="1">
            <a:spLocks noGrp="1"/>
          </p:cNvSpPr>
          <p:nvPr>
            <p:ph type="body" idx="1"/>
          </p:nvPr>
        </p:nvSpPr>
        <p:spPr>
          <a:xfrm>
            <a:off x="80675" y="1600200"/>
            <a:ext cx="90633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</a:rPr>
              <a:t>Now, in December/January kindergarteners are expected to be in levels B or C.</a:t>
            </a:r>
            <a:endParaRPr sz="36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9900"/>
                </a:solidFill>
              </a:rPr>
              <a:t>By March the expectation is Level C.</a:t>
            </a:r>
            <a:endParaRPr sz="3600">
              <a:solidFill>
                <a:srgbClr val="00990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9900"/>
                </a:solidFill>
              </a:rPr>
              <a:t>In June, the expectation is Level D or E.</a:t>
            </a:r>
            <a:endParaRPr sz="36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7cfb50deb_0_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latin typeface="Indie Flower"/>
                <a:ea typeface="Indie Flower"/>
                <a:cs typeface="Indie Flower"/>
                <a:sym typeface="Indie Flower"/>
              </a:rPr>
              <a:t>How Parents Can Help </a:t>
            </a:r>
            <a:endParaRPr sz="5000" b="1">
              <a:latin typeface="Indie Flower"/>
              <a:ea typeface="Indie Flower"/>
              <a:cs typeface="Indie Flower"/>
              <a:sym typeface="Indie Flow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latin typeface="Indie Flower"/>
                <a:ea typeface="Indie Flower"/>
                <a:cs typeface="Indie Flower"/>
                <a:sym typeface="Indie Flower"/>
              </a:rPr>
              <a:t>with Just Right Books</a:t>
            </a:r>
            <a:endParaRPr sz="5000" b="1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14" name="Google Shape;214;g107cfb50deb_0_1"/>
          <p:cNvSpPr txBox="1">
            <a:spLocks noGrp="1"/>
          </p:cNvSpPr>
          <p:nvPr>
            <p:ph type="body" idx="1"/>
          </p:nvPr>
        </p:nvSpPr>
        <p:spPr>
          <a:xfrm>
            <a:off x="99150" y="1371600"/>
            <a:ext cx="8956800" cy="54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64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Read the title to your child.  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Discuss what the book might be about.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If A/B, read the first page to the child, pointing under the words.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Encourage your child to point under words as they read.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Remind your child to use the pictures to figure out tricky words. 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If level C: Encourage them to look at the first (and last) letter.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b="1"/>
              <a:t>Remember it is okay if your child says a wrong word, if it makes sense.</a:t>
            </a:r>
            <a:r>
              <a:rPr lang="en-US" sz="2300"/>
              <a:t>  Ask “What makes sense?” or “Does that make sense?”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Remember, sound-it-out is only one strategy.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Practice re-telling, at first by looking at pictures, then by memory. Ask, “What was the book about?”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Practice sight words:  Use flashcards, find sight words in books you read to them, practice writing sight words.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Keep reading “Star” Books to them!</a:t>
            </a:r>
            <a:endParaRPr sz="2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4"/>
          <p:cNvSpPr/>
          <p:nvPr/>
        </p:nvSpPr>
        <p:spPr>
          <a:xfrm>
            <a:off x="990600" y="2971800"/>
            <a:ext cx="7161212" cy="314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hope that hearing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how we use these books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helped you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you can help your child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 a stronger reader!</a:t>
            </a:r>
            <a:endParaRPr/>
          </a:p>
        </p:txBody>
      </p:sp>
      <p:sp>
        <p:nvSpPr>
          <p:cNvPr id="221" name="Google Shape;221;p14"/>
          <p:cNvSpPr/>
          <p:nvPr/>
        </p:nvSpPr>
        <p:spPr>
          <a:xfrm>
            <a:off x="685800" y="609600"/>
            <a:ext cx="7543799" cy="1752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Impact"/>
              </a:rPr>
              <a:t>THANK YOU FOR COMING!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783f0391e_2_7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“</a:t>
            </a:r>
            <a:r>
              <a:rPr lang="en-US" sz="6000" b="1">
                <a:latin typeface="Nunito"/>
                <a:ea typeface="Nunito"/>
                <a:cs typeface="Nunito"/>
                <a:sym typeface="Nunito"/>
              </a:rPr>
              <a:t>Star</a:t>
            </a:r>
            <a:r>
              <a:rPr lang="en-US" sz="60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” Books</a:t>
            </a:r>
            <a:endParaRPr sz="6000" b="1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None/>
            </a:pPr>
            <a:r>
              <a:rPr lang="en-US" sz="3000" b="1">
                <a:latin typeface="Nunito"/>
                <a:ea typeface="Nunito"/>
                <a:cs typeface="Nunito"/>
                <a:sym typeface="Nunito"/>
              </a:rPr>
              <a:t>(Read Alouds, Story Books, Bedtime stories)</a:t>
            </a:r>
            <a:endParaRPr sz="30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" name="Google Shape;93;g10783f0391e_2_7"/>
          <p:cNvSpPr txBox="1">
            <a:spLocks noGrp="1"/>
          </p:cNvSpPr>
          <p:nvPr>
            <p:ph type="body" idx="4294967295"/>
          </p:nvPr>
        </p:nvSpPr>
        <p:spPr>
          <a:xfrm>
            <a:off x="457200" y="1990425"/>
            <a:ext cx="8229600" cy="45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/>
              <a:t>Kids “read” the pictures to retell the story .</a:t>
            </a:r>
            <a:endParaRPr sz="3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/>
              <a:t>Kids are not reading the print.</a:t>
            </a:r>
            <a:endParaRPr sz="3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/>
              <a:t>Talk about ...</a:t>
            </a:r>
            <a:endParaRPr sz="3400"/>
          </a:p>
          <a:p>
            <a:pPr marL="457200" marR="0" lvl="0" indent="-4318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3200"/>
              <a:buChar char="•"/>
            </a:pPr>
            <a:r>
              <a:rPr lang="en-US" sz="100"/>
              <a:t>·</a:t>
            </a:r>
            <a:r>
              <a:rPr lang="en-US" sz="10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3400"/>
              <a:t>Character</a:t>
            </a:r>
            <a:endParaRPr sz="3400"/>
          </a:p>
          <a:p>
            <a:pPr marL="457200" marR="0" lvl="0" indent="-431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100"/>
              <a:t>·</a:t>
            </a:r>
            <a:r>
              <a:rPr lang="en-US" sz="10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3400"/>
              <a:t>Setting</a:t>
            </a:r>
            <a:endParaRPr sz="3400"/>
          </a:p>
          <a:p>
            <a:pPr marL="457200" marR="0" lvl="0" indent="-431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100"/>
              <a:t>·</a:t>
            </a:r>
            <a:r>
              <a:rPr lang="en-US" sz="10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3400"/>
              <a:t>Problem/Events</a:t>
            </a:r>
            <a:endParaRPr sz="3400"/>
          </a:p>
          <a:p>
            <a:pPr marL="457200" marR="0" lvl="0" indent="-431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100"/>
              <a:t>·</a:t>
            </a:r>
            <a:r>
              <a:rPr lang="en-US" sz="10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3400"/>
              <a:t>Solution</a:t>
            </a:r>
            <a:endParaRPr sz="3400"/>
          </a:p>
          <a:p>
            <a:pPr marL="457200" marR="0" lvl="0" indent="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3400"/>
          </a:p>
          <a:p>
            <a:pPr marL="457200" marR="0" lvl="0" indent="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3400"/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</a:pPr>
            <a:endParaRPr sz="36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unito"/>
              <a:buNone/>
            </a:pP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		</a:t>
            </a:r>
            <a:endParaRPr/>
          </a:p>
        </p:txBody>
      </p:sp>
      <p:pic>
        <p:nvPicPr>
          <p:cNvPr id="94" name="Google Shape;94;g10783f0391e_2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6125" y="2690975"/>
            <a:ext cx="188595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0783f0391e_2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8350" y="3889425"/>
            <a:ext cx="247650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783f0391e_2_28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None/>
            </a:pPr>
            <a:r>
              <a:rPr lang="en-US" sz="4000" b="1">
                <a:latin typeface="Nunito"/>
                <a:ea typeface="Nunito"/>
                <a:cs typeface="Nunito"/>
                <a:sym typeface="Nunito"/>
              </a:rPr>
              <a:t>Questions Parents Can Ask When Reading Star Books</a:t>
            </a:r>
            <a:endParaRPr sz="4000" b="1"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None/>
            </a:pPr>
            <a:r>
              <a:rPr lang="en-US" sz="3200" b="1">
                <a:latin typeface="Nunito"/>
                <a:ea typeface="Nunito"/>
                <a:cs typeface="Nunito"/>
                <a:sym typeface="Nunito"/>
              </a:rPr>
              <a:t>(Before, During, and After)</a:t>
            </a:r>
            <a:endParaRPr sz="32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" name="Google Shape;101;g10783f0391e_2_28"/>
          <p:cNvSpPr txBox="1">
            <a:spLocks noGrp="1"/>
          </p:cNvSpPr>
          <p:nvPr>
            <p:ph type="body" idx="4294967295"/>
          </p:nvPr>
        </p:nvSpPr>
        <p:spPr>
          <a:xfrm>
            <a:off x="334700" y="1807650"/>
            <a:ext cx="82296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1800" u="sng"/>
              <a:t>Before Reading</a:t>
            </a:r>
            <a:endParaRPr sz="1800" u="sng"/>
          </a:p>
          <a:p>
            <a:pPr marL="457200" marR="0" lvl="0" indent="-3302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After looking at the cover and the pictures, what do you think is going to happen?</a:t>
            </a:r>
            <a:endParaRPr sz="1600"/>
          </a:p>
          <a:p>
            <a:pPr marL="457200" marR="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Does this book remind you of anything from your life?</a:t>
            </a:r>
            <a:endParaRPr sz="1600"/>
          </a:p>
          <a:p>
            <a:pPr marL="914400" marR="0" lvl="0" indent="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1400"/>
          </a:p>
          <a:p>
            <a:pPr marL="0" marR="0" lvl="0" indent="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1800" u="sng"/>
              <a:t>During Reading</a:t>
            </a:r>
            <a:endParaRPr sz="1800" u="sng"/>
          </a:p>
          <a:p>
            <a:pPr marL="457200" marR="0" lvl="0" indent="-3302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What do you think will happen next?  Why do you think that?</a:t>
            </a:r>
            <a:endParaRPr sz="1600"/>
          </a:p>
          <a:p>
            <a:pPr marL="457200" marR="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What can you tell me about the story so far?</a:t>
            </a:r>
            <a:endParaRPr sz="1600"/>
          </a:p>
          <a:p>
            <a:pPr marL="457200" marR="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What emotion do you think the character is feeling?  Why do you think that?</a:t>
            </a:r>
            <a:endParaRPr sz="1600"/>
          </a:p>
          <a:p>
            <a:pPr marL="457200" marR="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How would you feel if that happened to you?</a:t>
            </a:r>
            <a:endParaRPr sz="1600"/>
          </a:p>
          <a:p>
            <a:pPr marL="457200" marR="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Why do you think the character did that?  What would you do if you were in that situation?</a:t>
            </a:r>
            <a:endParaRPr sz="1600"/>
          </a:p>
          <a:p>
            <a:pPr marL="457200" marR="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Can you put what we just read into your own words?</a:t>
            </a:r>
            <a:endParaRPr sz="1600"/>
          </a:p>
          <a:p>
            <a:pPr marL="457200" marR="0" lvl="0" indent="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1400"/>
          </a:p>
          <a:p>
            <a:pPr marL="0" marR="0" lvl="0" indent="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1800" u="sng"/>
              <a:t>After Reading</a:t>
            </a:r>
            <a:endParaRPr sz="1800" u="sng"/>
          </a:p>
          <a:p>
            <a:pPr marL="457200" marR="0" lvl="0" indent="-3302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Were your predictions correct?</a:t>
            </a:r>
            <a:endParaRPr sz="1600"/>
          </a:p>
          <a:p>
            <a:pPr marL="457200" marR="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Who was the story about?  Can you tell what happened to them in the beginning, middle, and end?</a:t>
            </a:r>
            <a:endParaRPr sz="1600"/>
          </a:p>
          <a:p>
            <a:pPr marL="457200" marR="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What questions would you ask the author, if you could?</a:t>
            </a:r>
            <a:endParaRPr sz="1600"/>
          </a:p>
          <a:p>
            <a:pPr marL="457200" marR="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Is there anything the author/illustrator did that you really liked?  How could you try to do that in your writing/reading?</a:t>
            </a:r>
            <a:endParaRPr sz="1600"/>
          </a:p>
          <a:p>
            <a:pPr marL="0" marR="0" lvl="0" indent="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1400"/>
          </a:p>
          <a:p>
            <a:pPr marL="457200" marR="0" lvl="0" indent="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3400"/>
          </a:p>
          <a:p>
            <a:pPr marL="457200" marR="0" lvl="0" indent="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3400"/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</a:pPr>
            <a:endParaRPr sz="36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unito"/>
              <a:buNone/>
            </a:pP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		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783f0391e_2_0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“Just-Right” Books</a:t>
            </a:r>
            <a:endParaRPr/>
          </a:p>
        </p:txBody>
      </p:sp>
      <p:sp>
        <p:nvSpPr>
          <p:cNvPr id="107" name="Google Shape;107;g10783f0391e_2_0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Also called: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Leveled Books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Children start looking at the print.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		</a:t>
            </a:r>
            <a:endParaRPr/>
          </a:p>
        </p:txBody>
      </p:sp>
      <p:pic>
        <p:nvPicPr>
          <p:cNvPr id="108" name="Google Shape;108;g10783f0391e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4406435"/>
            <a:ext cx="1910783" cy="1902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381000" y="228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/>
              <a:t>Which books are </a:t>
            </a:r>
            <a:br>
              <a:rPr lang="en-US" sz="4800"/>
            </a:br>
            <a:r>
              <a:rPr lang="en-US" sz="4800"/>
              <a:t>“JUST RIGHT”?</a:t>
            </a:r>
            <a:endParaRPr/>
          </a:p>
        </p:txBody>
      </p:sp>
      <p:pic>
        <p:nvPicPr>
          <p:cNvPr id="114" name="Google Shape;114;p3" descr="Image result for pictures reading leveled boo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981200"/>
            <a:ext cx="54864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50"/>
              <a:buFont typeface="Arial"/>
              <a:buNone/>
            </a:pPr>
            <a:r>
              <a:rPr lang="en-US" sz="5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5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“A” books have a </a:t>
            </a:r>
            <a:br>
              <a:rPr lang="en-US" sz="5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simple pattern on every page.</a:t>
            </a:r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000000"/>
                </a:solidFill>
              </a:rPr>
              <a:t>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xample: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go to the park.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go to the pool.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go to the game.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4495800" y="3124200"/>
            <a:ext cx="34290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4" descr="C:\Users\admin\Downloads\new doc 2019-09-24 11.30.23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5691" y="2133600"/>
            <a:ext cx="2440717" cy="216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 descr="C:\Users\admin\Downloads\new doc 2019-09-24 11.30.23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4946982"/>
            <a:ext cx="2743200" cy="1211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 descr="C:\Users\admin\Downloads\new doc 2019-09-24 11.30.23_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0" y="4953000"/>
            <a:ext cx="28194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 descr="C:\Users\admin\Downloads\new doc 2019-09-24 11.30.23_4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3600" y="4953001"/>
            <a:ext cx="3040746" cy="125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115675" y="115675"/>
            <a:ext cx="8907000" cy="1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“B” books, the pattern changes, usually on the last page.</a:t>
            </a: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body" idx="1"/>
          </p:nvPr>
        </p:nvSpPr>
        <p:spPr>
          <a:xfrm>
            <a:off x="457200" y="2057401"/>
            <a:ext cx="8229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000000"/>
                </a:solidFill>
              </a:rPr>
              <a:t>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xample: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farm has cows.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farm has chickens.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need farms!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4495800" y="3124200"/>
            <a:ext cx="34290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5" descr="C:\Users\admin\Downloads\new doc 2019-09-24 11.40.53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7249" y="2146207"/>
            <a:ext cx="2514600" cy="221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 descr="C:\Users\admin\Downloads\new doc 2019-09-24 11.40.53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253" y="4648200"/>
            <a:ext cx="2684347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 descr="C:\Users\admin\Downloads\new doc 2019-09-24 11.40.53_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4496" y="4677031"/>
            <a:ext cx="2885304" cy="1495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 descr="C:\Users\admin\Downloads\new doc 2019-09-24 11.40.53_4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92973" y="4692635"/>
            <a:ext cx="2622427" cy="1479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 your child reads an </a:t>
            </a:r>
            <a:r>
              <a:rPr lang="en-US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A/B Book </a:t>
            </a: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they should be able to:	</a:t>
            </a:r>
            <a:endParaRPr/>
          </a:p>
        </p:txBody>
      </p:sp>
      <p:sp>
        <p:nvSpPr>
          <p:cNvPr id="142" name="Google Shape;142;p6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5400"/>
              <a:buFont typeface="Arial"/>
              <a:buChar char="•"/>
            </a:pPr>
            <a:r>
              <a:rPr lang="en-US" sz="5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Use the pattern</a:t>
            </a:r>
            <a:r>
              <a:rPr lang="en-US" sz="5400">
                <a:solidFill>
                  <a:srgbClr val="FF0000"/>
                </a:solidFill>
              </a:rPr>
              <a:t> </a:t>
            </a:r>
            <a:r>
              <a:rPr lang="en-US" sz="4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(after an adult reads the first page)</a:t>
            </a:r>
            <a:r>
              <a:rPr lang="en-US" sz="4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700"/>
          </a:p>
          <a:p>
            <a:pPr marL="342900" marR="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CC0000"/>
              </a:buClr>
              <a:buSzPts val="5400"/>
              <a:buFont typeface="Arial"/>
              <a:buChar char="•"/>
            </a:pPr>
            <a:r>
              <a:rPr lang="en-US" sz="5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 under each word.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CC0000"/>
              </a:buClr>
              <a:buSzPts val="5400"/>
              <a:buFont typeface="Arial"/>
              <a:buChar char="•"/>
            </a:pPr>
            <a:r>
              <a:rPr lang="en-US" sz="5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Use the pictures to help them read.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304800" y="-152400"/>
            <a:ext cx="8229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1000"/>
              <a:buFont typeface="Arial"/>
              <a:buNone/>
            </a:pPr>
            <a:r>
              <a:rPr lang="en-US" sz="4000" b="0" i="0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In “C” books, children start using the sounds of letters to figure out “tricky words.”</a:t>
            </a:r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1"/>
          </p:nvPr>
        </p:nvSpPr>
        <p:spPr>
          <a:xfrm>
            <a:off x="381000" y="1752600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000" b="0" i="0" u="none" strike="noStrike" cap="non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823634" y="1534611"/>
            <a:ext cx="4114797" cy="227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see a light.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it the sun?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it a star?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the moon!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7" descr="C:\Users\admin\Downloads\new doc 2019-09-24 11.53.01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398" y="1676400"/>
            <a:ext cx="199505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 descr="C:\Users\admin\Downloads\new doc 2019-09-24 11.53.01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3713423"/>
            <a:ext cx="3018865" cy="133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 descr="C:\Users\admin\Downloads\new doc 2019-09-24 11.53.01_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3400" y="3733800"/>
            <a:ext cx="3200400" cy="130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 descr="C:\Users\admin\Downloads\new doc 2019-09-24 11.53.01_4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600" y="5181600"/>
            <a:ext cx="2995332" cy="131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 descr="C:\Users\admin\Downloads\new doc 2019-09-24 11.53.01_5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05746" y="5181600"/>
            <a:ext cx="3138054" cy="130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</Words>
  <Application>Microsoft Office PowerPoint</Application>
  <PresentationFormat>On-screen Show (4:3)</PresentationFormat>
  <Paragraphs>125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Nunito</vt:lpstr>
      <vt:lpstr>Arial</vt:lpstr>
      <vt:lpstr>Indie Flower</vt:lpstr>
      <vt:lpstr>Impact</vt:lpstr>
      <vt:lpstr>Times New Roman</vt:lpstr>
      <vt:lpstr>Default Design</vt:lpstr>
      <vt:lpstr>PowerPoint Presentation</vt:lpstr>
      <vt:lpstr>“Star” Books (Read Alouds, Story Books, Bedtime stories)</vt:lpstr>
      <vt:lpstr>Questions Parents Can Ask When Reading Star Books (Before, During, and After)</vt:lpstr>
      <vt:lpstr>“Just-Right” Books</vt:lpstr>
      <vt:lpstr>PowerPoint Presentation</vt:lpstr>
      <vt:lpstr> “A” books have a  simple pattern on every page.</vt:lpstr>
      <vt:lpstr> In “B” books, the pattern changes, usually on the last page.</vt:lpstr>
      <vt:lpstr>As your child reads an A/B Book  they should be able to: </vt:lpstr>
      <vt:lpstr>In “C” books, children start using the sounds of letters to figure out “tricky words.”</vt:lpstr>
      <vt:lpstr>PowerPoint Presentation</vt:lpstr>
      <vt:lpstr>Sight Words</vt:lpstr>
      <vt:lpstr>In “D” books, children begin to identify the story elements. They discuss characters, setting, beginning, middle, and end. </vt:lpstr>
      <vt:lpstr>“D” books may contain dialogue between characters and elicit different feelings. There is less visual support for decoding.</vt:lpstr>
      <vt:lpstr>What level is my child?</vt:lpstr>
      <vt:lpstr>PowerPoint Presentation</vt:lpstr>
      <vt:lpstr>What level meets the standards?  (We’ll explain on the next slide.) </vt:lpstr>
      <vt:lpstr>What did that chart mean?</vt:lpstr>
      <vt:lpstr>How Parents Can Help  with Just Right Books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Jason</cp:lastModifiedBy>
  <cp:revision>1</cp:revision>
  <dcterms:modified xsi:type="dcterms:W3CDTF">2021-12-16T15:17:36Z</dcterms:modified>
</cp:coreProperties>
</file>